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2" r:id="rId7"/>
    <p:sldId id="265" r:id="rId8"/>
    <p:sldId id="264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2" autoAdjust="0"/>
    <p:restoredTop sz="98401" autoAdjust="0"/>
  </p:normalViewPr>
  <p:slideViewPr>
    <p:cSldViewPr>
      <p:cViewPr varScale="1">
        <p:scale>
          <a:sx n="74" d="100"/>
          <a:sy n="74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DDB0D4-18B1-426E-94F8-E83282D79C43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4DA2E938-24B3-471F-AB1A-AB039104EA05}">
      <dgm:prSet phldrT="[Text]"/>
      <dgm:spPr/>
      <dgm:t>
        <a:bodyPr/>
        <a:lstStyle/>
        <a:p>
          <a:pPr rtl="1"/>
          <a:r>
            <a:rPr lang="he-IL" dirty="0" smtClean="0"/>
            <a:t>פרק כ</a:t>
          </a:r>
          <a:endParaRPr lang="he-IL" dirty="0"/>
        </a:p>
      </dgm:t>
    </dgm:pt>
    <dgm:pt modelId="{78D63848-DAA3-4D4A-9461-91D9B7E0B579}" type="parTrans" cxnId="{1C0A85EB-5161-4360-AD24-7B2A531CB8D3}">
      <dgm:prSet/>
      <dgm:spPr/>
      <dgm:t>
        <a:bodyPr/>
        <a:lstStyle/>
        <a:p>
          <a:pPr rtl="1"/>
          <a:endParaRPr lang="he-IL"/>
        </a:p>
      </dgm:t>
    </dgm:pt>
    <dgm:pt modelId="{ED89BF58-2CDD-4CF1-B2E6-6BECE3C78309}" type="sibTrans" cxnId="{1C0A85EB-5161-4360-AD24-7B2A531CB8D3}">
      <dgm:prSet/>
      <dgm:spPr/>
      <dgm:t>
        <a:bodyPr/>
        <a:lstStyle/>
        <a:p>
          <a:pPr rtl="1"/>
          <a:endParaRPr lang="he-IL"/>
        </a:p>
      </dgm:t>
    </dgm:pt>
    <dgm:pt modelId="{E34DDD21-81BF-450A-8084-7260B0413C21}">
      <dgm:prSet phldrT="[Text]"/>
      <dgm:spPr/>
      <dgm:t>
        <a:bodyPr/>
        <a:lstStyle/>
        <a:p>
          <a:pPr rtl="0"/>
          <a:r>
            <a:rPr lang="en-GB" dirty="0" smtClean="0"/>
            <a:t>Case studies</a:t>
          </a:r>
          <a:endParaRPr lang="he-IL" dirty="0"/>
        </a:p>
      </dgm:t>
    </dgm:pt>
    <dgm:pt modelId="{0CE914C5-C770-44F3-B666-745041990163}" type="parTrans" cxnId="{DA9C9E12-A622-479D-9E8C-60ACB75B4997}">
      <dgm:prSet/>
      <dgm:spPr/>
      <dgm:t>
        <a:bodyPr/>
        <a:lstStyle/>
        <a:p>
          <a:pPr rtl="1"/>
          <a:endParaRPr lang="he-IL"/>
        </a:p>
      </dgm:t>
    </dgm:pt>
    <dgm:pt modelId="{F2750318-47A7-4989-B630-E29EB229584E}" type="sibTrans" cxnId="{DA9C9E12-A622-479D-9E8C-60ACB75B4997}">
      <dgm:prSet/>
      <dgm:spPr/>
      <dgm:t>
        <a:bodyPr/>
        <a:lstStyle/>
        <a:p>
          <a:pPr rtl="1"/>
          <a:endParaRPr lang="he-IL"/>
        </a:p>
      </dgm:t>
    </dgm:pt>
    <dgm:pt modelId="{7922D593-14FF-4E7E-AF50-1326E80568B0}">
      <dgm:prSet phldrT="[Text]"/>
      <dgm:spPr/>
      <dgm:t>
        <a:bodyPr/>
        <a:lstStyle/>
        <a:p>
          <a:pPr rtl="1"/>
          <a:r>
            <a:rPr lang="he-IL" dirty="0" smtClean="0"/>
            <a:t>פרק יט</a:t>
          </a:r>
          <a:endParaRPr lang="he-IL" dirty="0"/>
        </a:p>
      </dgm:t>
    </dgm:pt>
    <dgm:pt modelId="{876DFF54-5EB6-4F9E-BDBF-5263D8740930}" type="parTrans" cxnId="{AEFE1893-FD64-417E-AFFD-89C3A3B47559}">
      <dgm:prSet/>
      <dgm:spPr/>
      <dgm:t>
        <a:bodyPr/>
        <a:lstStyle/>
        <a:p>
          <a:pPr rtl="1"/>
          <a:endParaRPr lang="he-IL"/>
        </a:p>
      </dgm:t>
    </dgm:pt>
    <dgm:pt modelId="{24075092-0EC6-44AF-8C04-2C332B889CFA}" type="sibTrans" cxnId="{AEFE1893-FD64-417E-AFFD-89C3A3B47559}">
      <dgm:prSet/>
      <dgm:spPr/>
      <dgm:t>
        <a:bodyPr/>
        <a:lstStyle/>
        <a:p>
          <a:pPr rtl="1"/>
          <a:endParaRPr lang="he-IL"/>
        </a:p>
      </dgm:t>
    </dgm:pt>
    <dgm:pt modelId="{665D059B-E032-4DC5-904C-A17BCD3F14E1}">
      <dgm:prSet phldrT="[Text]"/>
      <dgm:spPr/>
      <dgm:t>
        <a:bodyPr/>
        <a:lstStyle/>
        <a:p>
          <a:pPr rtl="0"/>
          <a:r>
            <a:rPr lang="he-IL" dirty="0" smtClean="0"/>
            <a:t>קדושים תהיו</a:t>
          </a:r>
          <a:endParaRPr lang="he-IL" dirty="0"/>
        </a:p>
      </dgm:t>
    </dgm:pt>
    <dgm:pt modelId="{E041EC11-46AC-4A07-A661-E8DBF28A9344}" type="parTrans" cxnId="{9050F662-840B-4E19-8BC3-3826946FC58D}">
      <dgm:prSet/>
      <dgm:spPr/>
      <dgm:t>
        <a:bodyPr/>
        <a:lstStyle/>
        <a:p>
          <a:pPr rtl="1"/>
          <a:endParaRPr lang="he-IL"/>
        </a:p>
      </dgm:t>
    </dgm:pt>
    <dgm:pt modelId="{583CD7B2-B657-4256-BDF3-3D25E45FFD77}" type="sibTrans" cxnId="{9050F662-840B-4E19-8BC3-3826946FC58D}">
      <dgm:prSet/>
      <dgm:spPr/>
      <dgm:t>
        <a:bodyPr/>
        <a:lstStyle/>
        <a:p>
          <a:pPr rtl="1"/>
          <a:endParaRPr lang="he-IL"/>
        </a:p>
      </dgm:t>
    </dgm:pt>
    <dgm:pt modelId="{42D9E16A-8D26-4517-9E64-4B470CC56827}">
      <dgm:prSet phldrT="[Text]"/>
      <dgm:spPr/>
      <dgm:t>
        <a:bodyPr/>
        <a:lstStyle/>
        <a:p>
          <a:pPr rtl="1"/>
          <a:r>
            <a:rPr lang="he-IL" dirty="0" smtClean="0"/>
            <a:t>פרק יח</a:t>
          </a:r>
          <a:endParaRPr lang="he-IL" dirty="0"/>
        </a:p>
      </dgm:t>
    </dgm:pt>
    <dgm:pt modelId="{8CFD267C-C606-4DF7-B067-18AFFE788C7A}" type="parTrans" cxnId="{CFCFDEE1-0A68-4378-968C-2E91DB98FF72}">
      <dgm:prSet/>
      <dgm:spPr/>
      <dgm:t>
        <a:bodyPr/>
        <a:lstStyle/>
        <a:p>
          <a:pPr rtl="1"/>
          <a:endParaRPr lang="he-IL"/>
        </a:p>
      </dgm:t>
    </dgm:pt>
    <dgm:pt modelId="{AA8C9986-A6CE-4E91-8EA0-529CB8A54553}" type="sibTrans" cxnId="{CFCFDEE1-0A68-4378-968C-2E91DB98FF72}">
      <dgm:prSet/>
      <dgm:spPr/>
      <dgm:t>
        <a:bodyPr/>
        <a:lstStyle/>
        <a:p>
          <a:pPr rtl="1"/>
          <a:endParaRPr lang="he-IL"/>
        </a:p>
      </dgm:t>
    </dgm:pt>
    <dgm:pt modelId="{50448A2A-AE69-4015-9336-FB762759359A}">
      <dgm:prSet phldrT="[Text]"/>
      <dgm:spPr/>
      <dgm:t>
        <a:bodyPr/>
        <a:lstStyle/>
        <a:p>
          <a:pPr rtl="0"/>
          <a:r>
            <a:rPr lang="en-GB" dirty="0" smtClean="0"/>
            <a:t>Transgressions are absolute, no specific punishments.</a:t>
          </a:r>
          <a:endParaRPr lang="he-IL" dirty="0"/>
        </a:p>
      </dgm:t>
    </dgm:pt>
    <dgm:pt modelId="{BCE8B574-98C0-481B-A134-0B9D59BDA7C1}" type="parTrans" cxnId="{CAAFB883-4B20-425A-9168-4F1C6C9D9CD3}">
      <dgm:prSet/>
      <dgm:spPr/>
      <dgm:t>
        <a:bodyPr/>
        <a:lstStyle/>
        <a:p>
          <a:pPr rtl="1"/>
          <a:endParaRPr lang="he-IL"/>
        </a:p>
      </dgm:t>
    </dgm:pt>
    <dgm:pt modelId="{5ABCB9E7-A8F9-42CB-A123-59FDC004D349}" type="sibTrans" cxnId="{CAAFB883-4B20-425A-9168-4F1C6C9D9CD3}">
      <dgm:prSet/>
      <dgm:spPr/>
      <dgm:t>
        <a:bodyPr/>
        <a:lstStyle/>
        <a:p>
          <a:pPr rtl="1"/>
          <a:endParaRPr lang="he-IL"/>
        </a:p>
      </dgm:t>
    </dgm:pt>
    <dgm:pt modelId="{7D6A144C-0CCD-42F4-BB2B-26CAB8D0DECE}">
      <dgm:prSet phldrT="[Text]"/>
      <dgm:spPr/>
      <dgm:t>
        <a:bodyPr/>
        <a:lstStyle/>
        <a:p>
          <a:pPr rtl="0"/>
          <a:r>
            <a:rPr lang="en-GB" dirty="0" smtClean="0"/>
            <a:t>General ‘karet’ from G-d at the end.</a:t>
          </a:r>
          <a:endParaRPr lang="he-IL" dirty="0"/>
        </a:p>
      </dgm:t>
    </dgm:pt>
    <dgm:pt modelId="{CC213FEF-7F14-4642-A304-922A17AFE0F0}" type="parTrans" cxnId="{B9468C84-3622-4EE3-8775-88193861D25A}">
      <dgm:prSet/>
      <dgm:spPr/>
      <dgm:t>
        <a:bodyPr/>
        <a:lstStyle/>
        <a:p>
          <a:pPr rtl="1"/>
          <a:endParaRPr lang="he-IL"/>
        </a:p>
      </dgm:t>
    </dgm:pt>
    <dgm:pt modelId="{8BBD33D7-2202-4112-9EC6-2BBA258BE071}" type="sibTrans" cxnId="{B9468C84-3622-4EE3-8775-88193861D25A}">
      <dgm:prSet/>
      <dgm:spPr/>
      <dgm:t>
        <a:bodyPr/>
        <a:lstStyle/>
        <a:p>
          <a:pPr rtl="1"/>
          <a:endParaRPr lang="he-IL"/>
        </a:p>
      </dgm:t>
    </dgm:pt>
    <dgm:pt modelId="{A0E16187-8637-4534-B9F4-0C25DF22DBA0}">
      <dgm:prSet phldrT="[Text]"/>
      <dgm:spPr/>
      <dgm:t>
        <a:bodyPr/>
        <a:lstStyle/>
        <a:p>
          <a:pPr rtl="0"/>
          <a:r>
            <a:rPr lang="en-GB" dirty="0" smtClean="0"/>
            <a:t>No mention of kedusha</a:t>
          </a:r>
          <a:endParaRPr lang="he-IL" dirty="0"/>
        </a:p>
      </dgm:t>
    </dgm:pt>
    <dgm:pt modelId="{1E0EC63A-054E-4B4B-B291-256E638E27D1}" type="parTrans" cxnId="{8100EDDF-999C-48B5-8AB0-7C7AFC894B79}">
      <dgm:prSet/>
      <dgm:spPr/>
      <dgm:t>
        <a:bodyPr/>
        <a:lstStyle/>
        <a:p>
          <a:pPr rtl="1"/>
          <a:endParaRPr lang="he-IL"/>
        </a:p>
      </dgm:t>
    </dgm:pt>
    <dgm:pt modelId="{4873EFB3-8508-441E-AA5F-3D840E4C5AC9}" type="sibTrans" cxnId="{8100EDDF-999C-48B5-8AB0-7C7AFC894B79}">
      <dgm:prSet/>
      <dgm:spPr/>
      <dgm:t>
        <a:bodyPr/>
        <a:lstStyle/>
        <a:p>
          <a:pPr rtl="1"/>
          <a:endParaRPr lang="he-IL"/>
        </a:p>
      </dgm:t>
    </dgm:pt>
    <dgm:pt modelId="{9D084D9B-2EDA-4078-BFA0-01961C1EDA77}">
      <dgm:prSet phldrT="[Text]"/>
      <dgm:spPr/>
      <dgm:t>
        <a:bodyPr/>
        <a:lstStyle/>
        <a:p>
          <a:pPr rtl="0"/>
          <a:r>
            <a:rPr lang="en-GB" dirty="0" smtClean="0"/>
            <a:t>Death by Bet Din.</a:t>
          </a:r>
          <a:endParaRPr lang="he-IL" dirty="0"/>
        </a:p>
      </dgm:t>
    </dgm:pt>
    <dgm:pt modelId="{C2D786BD-0400-48E8-B76D-5CC43EB505F9}" type="parTrans" cxnId="{14587E0A-EB87-459E-96B7-F31DDBE9F2B9}">
      <dgm:prSet/>
      <dgm:spPr/>
      <dgm:t>
        <a:bodyPr/>
        <a:lstStyle/>
        <a:p>
          <a:pPr rtl="1"/>
          <a:endParaRPr lang="he-IL"/>
        </a:p>
      </dgm:t>
    </dgm:pt>
    <dgm:pt modelId="{23742679-ED3F-459B-917D-40E1F47BC339}" type="sibTrans" cxnId="{14587E0A-EB87-459E-96B7-F31DDBE9F2B9}">
      <dgm:prSet/>
      <dgm:spPr/>
      <dgm:t>
        <a:bodyPr/>
        <a:lstStyle/>
        <a:p>
          <a:pPr rtl="1"/>
          <a:endParaRPr lang="he-IL"/>
        </a:p>
      </dgm:t>
    </dgm:pt>
    <dgm:pt modelId="{C4961B56-C0BA-4453-826A-E0B9E337256C}">
      <dgm:prSet phldrT="[Text]"/>
      <dgm:spPr/>
      <dgm:t>
        <a:bodyPr/>
        <a:lstStyle/>
        <a:p>
          <a:pPr rtl="0"/>
          <a:r>
            <a:rPr lang="en-GB" dirty="0" smtClean="0"/>
            <a:t>Concept of kedusha</a:t>
          </a:r>
          <a:endParaRPr lang="he-IL" dirty="0"/>
        </a:p>
      </dgm:t>
    </dgm:pt>
    <dgm:pt modelId="{D0440BB5-FE1A-4CDF-B6AD-78B574C42EB8}" type="parTrans" cxnId="{5884EDC2-A709-41A5-95C0-7AB1464A18F7}">
      <dgm:prSet/>
      <dgm:spPr/>
      <dgm:t>
        <a:bodyPr/>
        <a:lstStyle/>
        <a:p>
          <a:pPr rtl="1"/>
          <a:endParaRPr lang="he-IL"/>
        </a:p>
      </dgm:t>
    </dgm:pt>
    <dgm:pt modelId="{5B554D24-36B3-4BA0-9BC8-B24085661E11}" type="sibTrans" cxnId="{5884EDC2-A709-41A5-95C0-7AB1464A18F7}">
      <dgm:prSet/>
      <dgm:spPr/>
      <dgm:t>
        <a:bodyPr/>
        <a:lstStyle/>
        <a:p>
          <a:pPr rtl="1"/>
          <a:endParaRPr lang="he-IL"/>
        </a:p>
      </dgm:t>
    </dgm:pt>
    <dgm:pt modelId="{03BD7200-3AC6-417C-B174-311D949D950D}">
      <dgm:prSet phldrT="[Text]"/>
      <dgm:spPr/>
      <dgm:t>
        <a:bodyPr/>
        <a:lstStyle/>
        <a:p>
          <a:pPr rtl="0"/>
          <a:r>
            <a:rPr lang="en-GB" dirty="0" smtClean="0"/>
            <a:t>Arayot – how not to act</a:t>
          </a:r>
          <a:endParaRPr lang="he-IL" dirty="0"/>
        </a:p>
      </dgm:t>
    </dgm:pt>
    <dgm:pt modelId="{4901E6EA-F1FD-415A-9172-CE87DA31194A}" type="parTrans" cxnId="{2656C5E8-4083-4A6F-8601-1402F11B7F4C}">
      <dgm:prSet/>
      <dgm:spPr/>
      <dgm:t>
        <a:bodyPr/>
        <a:lstStyle/>
        <a:p>
          <a:pPr rtl="1"/>
          <a:endParaRPr lang="he-IL"/>
        </a:p>
      </dgm:t>
    </dgm:pt>
    <dgm:pt modelId="{E3D9B244-2CAB-4930-B5C6-05CB14F38DB4}" type="sibTrans" cxnId="{2656C5E8-4083-4A6F-8601-1402F11B7F4C}">
      <dgm:prSet/>
      <dgm:spPr/>
      <dgm:t>
        <a:bodyPr/>
        <a:lstStyle/>
        <a:p>
          <a:pPr rtl="1"/>
          <a:endParaRPr lang="he-IL"/>
        </a:p>
      </dgm:t>
    </dgm:pt>
    <dgm:pt modelId="{0137A636-C808-4B95-A942-0DE989F3754A}">
      <dgm:prSet phldrT="[Text]"/>
      <dgm:spPr/>
      <dgm:t>
        <a:bodyPr/>
        <a:lstStyle/>
        <a:p>
          <a:pPr rtl="0"/>
          <a:r>
            <a:rPr lang="en-GB" dirty="0" smtClean="0"/>
            <a:t>How to act – application of Har Sinai</a:t>
          </a:r>
          <a:endParaRPr lang="he-IL" dirty="0"/>
        </a:p>
      </dgm:t>
    </dgm:pt>
    <dgm:pt modelId="{86C651CE-2BD4-41B5-8E77-2D9EE3C7CD69}" type="parTrans" cxnId="{B6ABC630-F452-40AA-88CF-52BB7267B805}">
      <dgm:prSet/>
      <dgm:spPr/>
      <dgm:t>
        <a:bodyPr/>
        <a:lstStyle/>
        <a:p>
          <a:pPr rtl="1"/>
          <a:endParaRPr lang="he-IL"/>
        </a:p>
      </dgm:t>
    </dgm:pt>
    <dgm:pt modelId="{24FA1A4B-BCAD-4726-A147-71CB49C2CDF3}" type="sibTrans" cxnId="{B6ABC630-F452-40AA-88CF-52BB7267B805}">
      <dgm:prSet/>
      <dgm:spPr/>
      <dgm:t>
        <a:bodyPr/>
        <a:lstStyle/>
        <a:p>
          <a:pPr rtl="1"/>
          <a:endParaRPr lang="he-IL"/>
        </a:p>
      </dgm:t>
    </dgm:pt>
    <dgm:pt modelId="{335EC272-0C87-408A-8EB3-E0AB5888F9A9}">
      <dgm:prSet phldrT="[Text]"/>
      <dgm:spPr/>
      <dgm:t>
        <a:bodyPr/>
        <a:lstStyle/>
        <a:p>
          <a:pPr rtl="0"/>
          <a:r>
            <a:rPr lang="en-GB" dirty="0" smtClean="0"/>
            <a:t>Kedusha is the prerequisite for executing the death penalty</a:t>
          </a:r>
          <a:endParaRPr lang="he-IL" dirty="0"/>
        </a:p>
      </dgm:t>
    </dgm:pt>
    <dgm:pt modelId="{DA57815F-B08E-4321-BBC3-AFE62EF23D41}" type="parTrans" cxnId="{20D964E1-C65D-4D3B-A270-9050C33E0198}">
      <dgm:prSet/>
      <dgm:spPr/>
      <dgm:t>
        <a:bodyPr/>
        <a:lstStyle/>
        <a:p>
          <a:pPr rtl="1"/>
          <a:endParaRPr lang="he-IL"/>
        </a:p>
      </dgm:t>
    </dgm:pt>
    <dgm:pt modelId="{12BB35FB-3D44-4737-9701-15AE69ACFE9E}" type="sibTrans" cxnId="{20D964E1-C65D-4D3B-A270-9050C33E0198}">
      <dgm:prSet/>
      <dgm:spPr/>
      <dgm:t>
        <a:bodyPr/>
        <a:lstStyle/>
        <a:p>
          <a:pPr rtl="1"/>
          <a:endParaRPr lang="he-IL"/>
        </a:p>
      </dgm:t>
    </dgm:pt>
    <dgm:pt modelId="{880AD413-8C7D-4922-A428-6200D1E19DF8}">
      <dgm:prSet phldrT="[Text]"/>
      <dgm:spPr/>
      <dgm:t>
        <a:bodyPr/>
        <a:lstStyle/>
        <a:p>
          <a:pPr rtl="0"/>
          <a:r>
            <a:rPr lang="he-IL" dirty="0" smtClean="0"/>
            <a:t>כרת/מות יומת?</a:t>
          </a:r>
          <a:r>
            <a:rPr lang="en-GB" dirty="0" smtClean="0"/>
            <a:t> – If Bet Din don’t do their job then G-d will do it. </a:t>
          </a:r>
          <a:endParaRPr lang="he-IL" dirty="0"/>
        </a:p>
      </dgm:t>
    </dgm:pt>
    <dgm:pt modelId="{7978BF3E-63A6-49A5-A5CF-4E6B623681B2}" type="parTrans" cxnId="{A4A6AC65-AE81-4AAD-AC3C-8AD82D7CBCE0}">
      <dgm:prSet/>
      <dgm:spPr/>
      <dgm:t>
        <a:bodyPr/>
        <a:lstStyle/>
        <a:p>
          <a:pPr rtl="1"/>
          <a:endParaRPr lang="he-IL"/>
        </a:p>
      </dgm:t>
    </dgm:pt>
    <dgm:pt modelId="{50F4C785-E13D-424B-A717-5E499457A056}" type="sibTrans" cxnId="{A4A6AC65-AE81-4AAD-AC3C-8AD82D7CBCE0}">
      <dgm:prSet/>
      <dgm:spPr/>
      <dgm:t>
        <a:bodyPr/>
        <a:lstStyle/>
        <a:p>
          <a:pPr rtl="1"/>
          <a:endParaRPr lang="he-IL"/>
        </a:p>
      </dgm:t>
    </dgm:pt>
    <dgm:pt modelId="{FE3B141B-6256-4CA5-9B45-5B0EADA12913}" type="pres">
      <dgm:prSet presAssocID="{13DDB0D4-18B1-426E-94F8-E83282D79C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334DD-562A-4C4F-AB38-FA4AF71528AF}" type="pres">
      <dgm:prSet presAssocID="{4DA2E938-24B3-471F-AB1A-AB039104EA05}" presName="composite" presStyleCnt="0"/>
      <dgm:spPr/>
      <dgm:t>
        <a:bodyPr/>
        <a:lstStyle/>
        <a:p>
          <a:pPr rtl="1"/>
          <a:endParaRPr lang="he-IL"/>
        </a:p>
      </dgm:t>
    </dgm:pt>
    <dgm:pt modelId="{5566F42D-B97A-4019-9F6E-033C665064AE}" type="pres">
      <dgm:prSet presAssocID="{4DA2E938-24B3-471F-AB1A-AB039104EA0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1C1EC-28AF-4B0C-86BE-01A1FFC202B3}" type="pres">
      <dgm:prSet presAssocID="{4DA2E938-24B3-471F-AB1A-AB039104EA0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06C4F2A-C5EC-4C2A-A9E2-F4345C9BD5DF}" type="pres">
      <dgm:prSet presAssocID="{ED89BF58-2CDD-4CF1-B2E6-6BECE3C78309}" presName="space" presStyleCnt="0"/>
      <dgm:spPr/>
      <dgm:t>
        <a:bodyPr/>
        <a:lstStyle/>
        <a:p>
          <a:pPr rtl="1"/>
          <a:endParaRPr lang="he-IL"/>
        </a:p>
      </dgm:t>
    </dgm:pt>
    <dgm:pt modelId="{39BC568A-0F73-4CCF-B458-60AAF9A2FD89}" type="pres">
      <dgm:prSet presAssocID="{7922D593-14FF-4E7E-AF50-1326E80568B0}" presName="composite" presStyleCnt="0"/>
      <dgm:spPr/>
      <dgm:t>
        <a:bodyPr/>
        <a:lstStyle/>
        <a:p>
          <a:pPr rtl="1"/>
          <a:endParaRPr lang="he-IL"/>
        </a:p>
      </dgm:t>
    </dgm:pt>
    <dgm:pt modelId="{3B04F0D7-504B-4495-9D40-16274F218E5B}" type="pres">
      <dgm:prSet presAssocID="{7922D593-14FF-4E7E-AF50-1326E80568B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B3B6B9-34A5-4445-8930-55119A628974}" type="pres">
      <dgm:prSet presAssocID="{7922D593-14FF-4E7E-AF50-1326E80568B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1E59E7B-513D-4C0C-808D-2B0A24632360}" type="pres">
      <dgm:prSet presAssocID="{24075092-0EC6-44AF-8C04-2C332B889CFA}" presName="space" presStyleCnt="0"/>
      <dgm:spPr/>
      <dgm:t>
        <a:bodyPr/>
        <a:lstStyle/>
        <a:p>
          <a:pPr rtl="1"/>
          <a:endParaRPr lang="he-IL"/>
        </a:p>
      </dgm:t>
    </dgm:pt>
    <dgm:pt modelId="{0889B9A9-1509-4C31-9EDA-93425D384667}" type="pres">
      <dgm:prSet presAssocID="{42D9E16A-8D26-4517-9E64-4B470CC56827}" presName="composite" presStyleCnt="0"/>
      <dgm:spPr/>
      <dgm:t>
        <a:bodyPr/>
        <a:lstStyle/>
        <a:p>
          <a:pPr rtl="1"/>
          <a:endParaRPr lang="he-IL"/>
        </a:p>
      </dgm:t>
    </dgm:pt>
    <dgm:pt modelId="{5DEB16E4-D753-4AA3-8582-60AF1AD54C00}" type="pres">
      <dgm:prSet presAssocID="{42D9E16A-8D26-4517-9E64-4B470CC5682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E5B129-0395-4029-9684-3BEBD4285C55}" type="pres">
      <dgm:prSet presAssocID="{42D9E16A-8D26-4517-9E64-4B470CC5682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C0A85EB-5161-4360-AD24-7B2A531CB8D3}" srcId="{13DDB0D4-18B1-426E-94F8-E83282D79C43}" destId="{4DA2E938-24B3-471F-AB1A-AB039104EA05}" srcOrd="0" destOrd="0" parTransId="{78D63848-DAA3-4D4A-9461-91D9B7E0B579}" sibTransId="{ED89BF58-2CDD-4CF1-B2E6-6BECE3C78309}"/>
    <dgm:cxn modelId="{DA9C9E12-A622-479D-9E8C-60ACB75B4997}" srcId="{4DA2E938-24B3-471F-AB1A-AB039104EA05}" destId="{E34DDD21-81BF-450A-8084-7260B0413C21}" srcOrd="0" destOrd="0" parTransId="{0CE914C5-C770-44F3-B666-745041990163}" sibTransId="{F2750318-47A7-4989-B630-E29EB229584E}"/>
    <dgm:cxn modelId="{ECEAF1E8-ED48-434C-A138-7641ABF24147}" type="presOf" srcId="{9D084D9B-2EDA-4078-BFA0-01961C1EDA77}" destId="{3C51C1EC-28AF-4B0C-86BE-01A1FFC202B3}" srcOrd="0" destOrd="1" presId="urn:microsoft.com/office/officeart/2005/8/layout/hList1"/>
    <dgm:cxn modelId="{3676F79C-A458-484C-A374-5D5EF84D968D}" type="presOf" srcId="{7922D593-14FF-4E7E-AF50-1326E80568B0}" destId="{3B04F0D7-504B-4495-9D40-16274F218E5B}" srcOrd="0" destOrd="0" presId="urn:microsoft.com/office/officeart/2005/8/layout/hList1"/>
    <dgm:cxn modelId="{C9C1DE7A-6ABF-4761-8895-62A4FC627BC2}" type="presOf" srcId="{03BD7200-3AC6-417C-B174-311D949D950D}" destId="{78E5B129-0395-4029-9684-3BEBD4285C55}" srcOrd="0" destOrd="3" presId="urn:microsoft.com/office/officeart/2005/8/layout/hList1"/>
    <dgm:cxn modelId="{2656C5E8-4083-4A6F-8601-1402F11B7F4C}" srcId="{42D9E16A-8D26-4517-9E64-4B470CC56827}" destId="{03BD7200-3AC6-417C-B174-311D949D950D}" srcOrd="3" destOrd="0" parTransId="{4901E6EA-F1FD-415A-9172-CE87DA31194A}" sibTransId="{E3D9B244-2CAB-4930-B5C6-05CB14F38DB4}"/>
    <dgm:cxn modelId="{8100EDDF-999C-48B5-8AB0-7C7AFC894B79}" srcId="{42D9E16A-8D26-4517-9E64-4B470CC56827}" destId="{A0E16187-8637-4534-B9F4-0C25DF22DBA0}" srcOrd="2" destOrd="0" parTransId="{1E0EC63A-054E-4B4B-B291-256E638E27D1}" sibTransId="{4873EFB3-8508-441E-AA5F-3D840E4C5AC9}"/>
    <dgm:cxn modelId="{CAAFB883-4B20-425A-9168-4F1C6C9D9CD3}" srcId="{42D9E16A-8D26-4517-9E64-4B470CC56827}" destId="{50448A2A-AE69-4015-9336-FB762759359A}" srcOrd="0" destOrd="0" parTransId="{BCE8B574-98C0-481B-A134-0B9D59BDA7C1}" sibTransId="{5ABCB9E7-A8F9-42CB-A123-59FDC004D349}"/>
    <dgm:cxn modelId="{09C60A53-374D-469D-8D14-B7C35C2A6FA6}" type="presOf" srcId="{335EC272-0C87-408A-8EB3-E0AB5888F9A9}" destId="{3C51C1EC-28AF-4B0C-86BE-01A1FFC202B3}" srcOrd="0" destOrd="3" presId="urn:microsoft.com/office/officeart/2005/8/layout/hList1"/>
    <dgm:cxn modelId="{550CB48D-DB05-4DCD-83BA-97F6C4EFBFF0}" type="presOf" srcId="{E34DDD21-81BF-450A-8084-7260B0413C21}" destId="{3C51C1EC-28AF-4B0C-86BE-01A1FFC202B3}" srcOrd="0" destOrd="0" presId="urn:microsoft.com/office/officeart/2005/8/layout/hList1"/>
    <dgm:cxn modelId="{88C7547D-7766-4230-97B7-CD0E2263A59F}" type="presOf" srcId="{42D9E16A-8D26-4517-9E64-4B470CC56827}" destId="{5DEB16E4-D753-4AA3-8582-60AF1AD54C00}" srcOrd="0" destOrd="0" presId="urn:microsoft.com/office/officeart/2005/8/layout/hList1"/>
    <dgm:cxn modelId="{B632484D-9D75-4DC9-ACC2-DB7B2D3250D2}" type="presOf" srcId="{880AD413-8C7D-4922-A428-6200D1E19DF8}" destId="{3C51C1EC-28AF-4B0C-86BE-01A1FFC202B3}" srcOrd="0" destOrd="4" presId="urn:microsoft.com/office/officeart/2005/8/layout/hList1"/>
    <dgm:cxn modelId="{A4A6AC65-AE81-4AAD-AC3C-8AD82D7CBCE0}" srcId="{4DA2E938-24B3-471F-AB1A-AB039104EA05}" destId="{880AD413-8C7D-4922-A428-6200D1E19DF8}" srcOrd="4" destOrd="0" parTransId="{7978BF3E-63A6-49A5-A5CF-4E6B623681B2}" sibTransId="{50F4C785-E13D-424B-A717-5E499457A056}"/>
    <dgm:cxn modelId="{592F9948-6B11-4ACE-8E66-B453759202B5}" type="presOf" srcId="{A0E16187-8637-4534-B9F4-0C25DF22DBA0}" destId="{78E5B129-0395-4029-9684-3BEBD4285C55}" srcOrd="0" destOrd="2" presId="urn:microsoft.com/office/officeart/2005/8/layout/hList1"/>
    <dgm:cxn modelId="{5884EDC2-A709-41A5-95C0-7AB1464A18F7}" srcId="{4DA2E938-24B3-471F-AB1A-AB039104EA05}" destId="{C4961B56-C0BA-4453-826A-E0B9E337256C}" srcOrd="2" destOrd="0" parTransId="{D0440BB5-FE1A-4CDF-B6AD-78B574C42EB8}" sibTransId="{5B554D24-36B3-4BA0-9BC8-B24085661E11}"/>
    <dgm:cxn modelId="{00173825-78D0-4466-B23A-87952F596368}" type="presOf" srcId="{C4961B56-C0BA-4453-826A-E0B9E337256C}" destId="{3C51C1EC-28AF-4B0C-86BE-01A1FFC202B3}" srcOrd="0" destOrd="2" presId="urn:microsoft.com/office/officeart/2005/8/layout/hList1"/>
    <dgm:cxn modelId="{9050F662-840B-4E19-8BC3-3826946FC58D}" srcId="{7922D593-14FF-4E7E-AF50-1326E80568B0}" destId="{665D059B-E032-4DC5-904C-A17BCD3F14E1}" srcOrd="0" destOrd="0" parTransId="{E041EC11-46AC-4A07-A661-E8DBF28A9344}" sibTransId="{583CD7B2-B657-4256-BDF3-3D25E45FFD77}"/>
    <dgm:cxn modelId="{AEFE1893-FD64-417E-AFFD-89C3A3B47559}" srcId="{13DDB0D4-18B1-426E-94F8-E83282D79C43}" destId="{7922D593-14FF-4E7E-AF50-1326E80568B0}" srcOrd="1" destOrd="0" parTransId="{876DFF54-5EB6-4F9E-BDBF-5263D8740930}" sibTransId="{24075092-0EC6-44AF-8C04-2C332B889CFA}"/>
    <dgm:cxn modelId="{A499F333-874D-4642-A0EF-C41A8CDB3695}" type="presOf" srcId="{0137A636-C808-4B95-A942-0DE989F3754A}" destId="{EEB3B6B9-34A5-4445-8930-55119A628974}" srcOrd="0" destOrd="1" presId="urn:microsoft.com/office/officeart/2005/8/layout/hList1"/>
    <dgm:cxn modelId="{CFCFDEE1-0A68-4378-968C-2E91DB98FF72}" srcId="{13DDB0D4-18B1-426E-94F8-E83282D79C43}" destId="{42D9E16A-8D26-4517-9E64-4B470CC56827}" srcOrd="2" destOrd="0" parTransId="{8CFD267C-C606-4DF7-B067-18AFFE788C7A}" sibTransId="{AA8C9986-A6CE-4E91-8EA0-529CB8A54553}"/>
    <dgm:cxn modelId="{B9468C84-3622-4EE3-8775-88193861D25A}" srcId="{42D9E16A-8D26-4517-9E64-4B470CC56827}" destId="{7D6A144C-0CCD-42F4-BB2B-26CAB8D0DECE}" srcOrd="1" destOrd="0" parTransId="{CC213FEF-7F14-4642-A304-922A17AFE0F0}" sibTransId="{8BBD33D7-2202-4112-9EC6-2BBA258BE071}"/>
    <dgm:cxn modelId="{25ED59A0-E4D5-4A15-91BC-51D193CC4737}" type="presOf" srcId="{665D059B-E032-4DC5-904C-A17BCD3F14E1}" destId="{EEB3B6B9-34A5-4445-8930-55119A628974}" srcOrd="0" destOrd="0" presId="urn:microsoft.com/office/officeart/2005/8/layout/hList1"/>
    <dgm:cxn modelId="{20D964E1-C65D-4D3B-A270-9050C33E0198}" srcId="{4DA2E938-24B3-471F-AB1A-AB039104EA05}" destId="{335EC272-0C87-408A-8EB3-E0AB5888F9A9}" srcOrd="3" destOrd="0" parTransId="{DA57815F-B08E-4321-BBC3-AFE62EF23D41}" sibTransId="{12BB35FB-3D44-4737-9701-15AE69ACFE9E}"/>
    <dgm:cxn modelId="{14587E0A-EB87-459E-96B7-F31DDBE9F2B9}" srcId="{4DA2E938-24B3-471F-AB1A-AB039104EA05}" destId="{9D084D9B-2EDA-4078-BFA0-01961C1EDA77}" srcOrd="1" destOrd="0" parTransId="{C2D786BD-0400-48E8-B76D-5CC43EB505F9}" sibTransId="{23742679-ED3F-459B-917D-40E1F47BC339}"/>
    <dgm:cxn modelId="{D9DA2CD9-E6A6-4EC9-830F-7ED033F531DB}" type="presOf" srcId="{50448A2A-AE69-4015-9336-FB762759359A}" destId="{78E5B129-0395-4029-9684-3BEBD4285C55}" srcOrd="0" destOrd="0" presId="urn:microsoft.com/office/officeart/2005/8/layout/hList1"/>
    <dgm:cxn modelId="{4DDC73DD-AEC5-4BCC-B61E-470FC77A4AF3}" type="presOf" srcId="{4DA2E938-24B3-471F-AB1A-AB039104EA05}" destId="{5566F42D-B97A-4019-9F6E-033C665064AE}" srcOrd="0" destOrd="0" presId="urn:microsoft.com/office/officeart/2005/8/layout/hList1"/>
    <dgm:cxn modelId="{18F6518E-8BD8-4807-9620-50758F536AC2}" type="presOf" srcId="{7D6A144C-0CCD-42F4-BB2B-26CAB8D0DECE}" destId="{78E5B129-0395-4029-9684-3BEBD4285C55}" srcOrd="0" destOrd="1" presId="urn:microsoft.com/office/officeart/2005/8/layout/hList1"/>
    <dgm:cxn modelId="{B6ABC630-F452-40AA-88CF-52BB7267B805}" srcId="{7922D593-14FF-4E7E-AF50-1326E80568B0}" destId="{0137A636-C808-4B95-A942-0DE989F3754A}" srcOrd="1" destOrd="0" parTransId="{86C651CE-2BD4-41B5-8E77-2D9EE3C7CD69}" sibTransId="{24FA1A4B-BCAD-4726-A147-71CB49C2CDF3}"/>
    <dgm:cxn modelId="{27AF5C60-FA90-49DD-8ADE-023865062494}" type="presOf" srcId="{13DDB0D4-18B1-426E-94F8-E83282D79C43}" destId="{FE3B141B-6256-4CA5-9B45-5B0EADA12913}" srcOrd="0" destOrd="0" presId="urn:microsoft.com/office/officeart/2005/8/layout/hList1"/>
    <dgm:cxn modelId="{9E628B33-205D-4093-98E8-1E629904469B}" type="presParOf" srcId="{FE3B141B-6256-4CA5-9B45-5B0EADA12913}" destId="{FDA334DD-562A-4C4F-AB38-FA4AF71528AF}" srcOrd="0" destOrd="0" presId="urn:microsoft.com/office/officeart/2005/8/layout/hList1"/>
    <dgm:cxn modelId="{996CECC2-B834-4085-90F0-900D9204F363}" type="presParOf" srcId="{FDA334DD-562A-4C4F-AB38-FA4AF71528AF}" destId="{5566F42D-B97A-4019-9F6E-033C665064AE}" srcOrd="0" destOrd="0" presId="urn:microsoft.com/office/officeart/2005/8/layout/hList1"/>
    <dgm:cxn modelId="{561B1507-B324-4649-A02C-788967761C40}" type="presParOf" srcId="{FDA334DD-562A-4C4F-AB38-FA4AF71528AF}" destId="{3C51C1EC-28AF-4B0C-86BE-01A1FFC202B3}" srcOrd="1" destOrd="0" presId="urn:microsoft.com/office/officeart/2005/8/layout/hList1"/>
    <dgm:cxn modelId="{D229DB97-4B20-41DC-8C12-3DC591ADC8B1}" type="presParOf" srcId="{FE3B141B-6256-4CA5-9B45-5B0EADA12913}" destId="{606C4F2A-C5EC-4C2A-A9E2-F4345C9BD5DF}" srcOrd="1" destOrd="0" presId="urn:microsoft.com/office/officeart/2005/8/layout/hList1"/>
    <dgm:cxn modelId="{9E9B5C32-3840-4E33-B5C2-02C8E7645683}" type="presParOf" srcId="{FE3B141B-6256-4CA5-9B45-5B0EADA12913}" destId="{39BC568A-0F73-4CCF-B458-60AAF9A2FD89}" srcOrd="2" destOrd="0" presId="urn:microsoft.com/office/officeart/2005/8/layout/hList1"/>
    <dgm:cxn modelId="{840BDCA7-39A3-4E20-B8B6-99F96F59CF61}" type="presParOf" srcId="{39BC568A-0F73-4CCF-B458-60AAF9A2FD89}" destId="{3B04F0D7-504B-4495-9D40-16274F218E5B}" srcOrd="0" destOrd="0" presId="urn:microsoft.com/office/officeart/2005/8/layout/hList1"/>
    <dgm:cxn modelId="{EBFCADE7-8C1C-4B21-A674-0C686DD2E962}" type="presParOf" srcId="{39BC568A-0F73-4CCF-B458-60AAF9A2FD89}" destId="{EEB3B6B9-34A5-4445-8930-55119A628974}" srcOrd="1" destOrd="0" presId="urn:microsoft.com/office/officeart/2005/8/layout/hList1"/>
    <dgm:cxn modelId="{C9311008-28BD-49F2-B97B-A3A72FC68039}" type="presParOf" srcId="{FE3B141B-6256-4CA5-9B45-5B0EADA12913}" destId="{C1E59E7B-513D-4C0C-808D-2B0A24632360}" srcOrd="3" destOrd="0" presId="urn:microsoft.com/office/officeart/2005/8/layout/hList1"/>
    <dgm:cxn modelId="{A440A23F-4C74-4FB8-8CEB-B0CD84D46282}" type="presParOf" srcId="{FE3B141B-6256-4CA5-9B45-5B0EADA12913}" destId="{0889B9A9-1509-4C31-9EDA-93425D384667}" srcOrd="4" destOrd="0" presId="urn:microsoft.com/office/officeart/2005/8/layout/hList1"/>
    <dgm:cxn modelId="{BBF439C0-C6BE-494E-A978-42142DEA5642}" type="presParOf" srcId="{0889B9A9-1509-4C31-9EDA-93425D384667}" destId="{5DEB16E4-D753-4AA3-8582-60AF1AD54C00}" srcOrd="0" destOrd="0" presId="urn:microsoft.com/office/officeart/2005/8/layout/hList1"/>
    <dgm:cxn modelId="{18128B61-3D6D-49D9-991A-1929319454D1}" type="presParOf" srcId="{0889B9A9-1509-4C31-9EDA-93425D384667}" destId="{78E5B129-0395-4029-9684-3BEBD4285C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6F42D-B97A-4019-9F6E-033C665064AE}">
      <dsp:nvSpPr>
        <dsp:cNvPr id="0" name=""/>
        <dsp:cNvSpPr/>
      </dsp:nvSpPr>
      <dsp:spPr>
        <a:xfrm>
          <a:off x="2738" y="49875"/>
          <a:ext cx="2669976" cy="662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פרק כ</a:t>
          </a:r>
          <a:endParaRPr lang="he-IL" sz="2300" kern="1200" dirty="0"/>
        </a:p>
      </dsp:txBody>
      <dsp:txXfrm>
        <a:off x="2738" y="49875"/>
        <a:ext cx="2669976" cy="662400"/>
      </dsp:txXfrm>
    </dsp:sp>
    <dsp:sp modelId="{3C51C1EC-28AF-4B0C-86BE-01A1FFC202B3}">
      <dsp:nvSpPr>
        <dsp:cNvPr id="0" name=""/>
        <dsp:cNvSpPr/>
      </dsp:nvSpPr>
      <dsp:spPr>
        <a:xfrm>
          <a:off x="2738" y="712275"/>
          <a:ext cx="2669976" cy="441944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Case studies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Death by Bet Din.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Concept of kedusha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Kedusha is the prerequisite for executing the death penalty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300" kern="1200" dirty="0" smtClean="0"/>
            <a:t>כרת/מות יומת?</a:t>
          </a:r>
          <a:r>
            <a:rPr lang="en-GB" sz="2300" kern="1200" dirty="0" smtClean="0"/>
            <a:t> – If Bet Din don’t do their job then G-d will do it. </a:t>
          </a:r>
          <a:endParaRPr lang="he-IL" sz="2300" kern="1200" dirty="0"/>
        </a:p>
      </dsp:txBody>
      <dsp:txXfrm>
        <a:off x="2738" y="712275"/>
        <a:ext cx="2669976" cy="4419449"/>
      </dsp:txXfrm>
    </dsp:sp>
    <dsp:sp modelId="{3B04F0D7-504B-4495-9D40-16274F218E5B}">
      <dsp:nvSpPr>
        <dsp:cNvPr id="0" name=""/>
        <dsp:cNvSpPr/>
      </dsp:nvSpPr>
      <dsp:spPr>
        <a:xfrm>
          <a:off x="3046511" y="49875"/>
          <a:ext cx="2669976" cy="66240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פרק יט</a:t>
          </a:r>
          <a:endParaRPr lang="he-IL" sz="2300" kern="1200" dirty="0"/>
        </a:p>
      </dsp:txBody>
      <dsp:txXfrm>
        <a:off x="3046511" y="49875"/>
        <a:ext cx="2669976" cy="662400"/>
      </dsp:txXfrm>
    </dsp:sp>
    <dsp:sp modelId="{EEB3B6B9-34A5-4445-8930-55119A628974}">
      <dsp:nvSpPr>
        <dsp:cNvPr id="0" name=""/>
        <dsp:cNvSpPr/>
      </dsp:nvSpPr>
      <dsp:spPr>
        <a:xfrm>
          <a:off x="3046511" y="712275"/>
          <a:ext cx="2669976" cy="4419449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300" kern="1200" dirty="0" smtClean="0"/>
            <a:t>קדושים תהיו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How to act – application of Har Sinai</a:t>
          </a:r>
          <a:endParaRPr lang="he-IL" sz="2300" kern="1200" dirty="0"/>
        </a:p>
      </dsp:txBody>
      <dsp:txXfrm>
        <a:off x="3046511" y="712275"/>
        <a:ext cx="2669976" cy="4419449"/>
      </dsp:txXfrm>
    </dsp:sp>
    <dsp:sp modelId="{5DEB16E4-D753-4AA3-8582-60AF1AD54C00}">
      <dsp:nvSpPr>
        <dsp:cNvPr id="0" name=""/>
        <dsp:cNvSpPr/>
      </dsp:nvSpPr>
      <dsp:spPr>
        <a:xfrm>
          <a:off x="6090284" y="49875"/>
          <a:ext cx="2669976" cy="6624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/>
            <a:t>פרק יח</a:t>
          </a:r>
          <a:endParaRPr lang="he-IL" sz="2300" kern="1200" dirty="0"/>
        </a:p>
      </dsp:txBody>
      <dsp:txXfrm>
        <a:off x="6090284" y="49875"/>
        <a:ext cx="2669976" cy="662400"/>
      </dsp:txXfrm>
    </dsp:sp>
    <dsp:sp modelId="{78E5B129-0395-4029-9684-3BEBD4285C55}">
      <dsp:nvSpPr>
        <dsp:cNvPr id="0" name=""/>
        <dsp:cNvSpPr/>
      </dsp:nvSpPr>
      <dsp:spPr>
        <a:xfrm>
          <a:off x="6090284" y="712275"/>
          <a:ext cx="2669976" cy="4419449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Transgressions are absolute, no specific punishments.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General ‘karet’ from G-d at the end.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No mention of kedusha</a:t>
          </a: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Arayot – how not to act</a:t>
          </a:r>
          <a:endParaRPr lang="he-IL" sz="2300" kern="1200" dirty="0"/>
        </a:p>
      </dsp:txBody>
      <dsp:txXfrm>
        <a:off x="6090284" y="712275"/>
        <a:ext cx="2669976" cy="4419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11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ויקרא</a:t>
            </a:r>
            <a:endParaRPr lang="he-IL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3657600"/>
            <a:ext cx="777240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Chiastic Structure of </a:t>
            </a:r>
          </a:p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Perakim 18, 19 and 20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410200"/>
            <a:ext cx="8229600" cy="1219200"/>
          </a:xfrm>
        </p:spPr>
        <p:txBody>
          <a:bodyPr anchor="b">
            <a:normAutofit lnSpcReduction="10000"/>
          </a:bodyPr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4"/>
                </a:solidFill>
              </a:rPr>
              <a:t>If you act like this then you are saying that you don’t understand what it is to be part of the Jewish people. 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4"/>
                </a:solidFill>
              </a:rPr>
              <a:t>Therefore, the punishment is karet – being cut off from the brit. </a:t>
            </a:r>
            <a:endParaRPr lang="he-IL" sz="2400" b="1" dirty="0">
              <a:solidFill>
                <a:schemeClr val="accent4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08276903"/>
              </p:ext>
            </p:extLst>
          </p:nvPr>
        </p:nvGraphicFramePr>
        <p:xfrm>
          <a:off x="228600" y="228600"/>
          <a:ext cx="8763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68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6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כ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696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וַיְדַבֵּר יְהוָה אֶל-מֹשֶׁה לֵּאמֹר.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וְאֶל-בְּנֵי יִשְׂרָאֵל תֹּאמַר אִישׁ אִישׁ מִבְּנֵי יִשְׂרָאֵל וּמִן-הַגֵּר הַגָּר בְּיִשְׂרָאֵל אֲשֶׁר יִתֵּן מִזַּרְעוֹ לַמֹּלֶךְ מוֹת יוּמָת עַם הָאָרֶץ יִרְגְּמֻהוּ בָאָבֶן.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וַאֲנִי אֶתֵּן אֶת-פָּנַי בָּאִישׁ הַהוּא וְהִכְרַתִּי אֹתוֹ מִקֶּרֶב עַמּוֹ כִּי מִזַּרְעוֹ נָתַן לַמֹּלֶךְ לְמַעַן טַמֵּא אֶת-מִקְדָּשִׁי וּלְחַלֵּל אֶת-שֵׁם קָדְשִׁי.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וְאִם הַעְלֵם יַעְלִימוּ עַם הָאָרֶץ אֶת-עֵינֵיהֶם מִן-הָאִישׁ הַהוּא בְּתִתּוֹ מִזַּרְעוֹ לַמֹּלֶךְ לְבִלְתִּי הָמִית אֹתוֹ.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וְשַׂמְתִּי אֲנִי אֶת-פָּנַי בָּאִישׁ הַהוּא וּבְמִשְׁפַּחְתּוֹ וְהִכְרַתִּי אֹתוֹ וְאֵת כָּל-הַזֹּנִים אַחֲרָיו לִזְנוֹת אַחֲרֵי הַמֹּלֶךְ מִקֶּרֶב עַמָּם.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וְהַנֶּפֶשׁ אֲשֶׁר תִּפְנֶה אֶל-הָאֹבֹת וְאֶל-הַיִּדְּעֹנִים לִזְנֹת אַחֲרֵיהֶם וְנָתַתִּי אֶת-פָּנַי בַּנֶּפֶשׁ הַהִוא וְהִכְרַתִּי אֹתוֹ מִקֶּרֶב עַמּוֹ.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וְהִתְקַדִּשְׁתֶּם וִהְיִיתֶם קְדֹשִׁים כִּי אֲנִי יְהוָה אֱלֹהֵיכֶם. </a:t>
            </a:r>
            <a:endParaRPr lang="he-IL" sz="2000" b="1" dirty="0" smtClean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וּשְׁמַרְתֶּם אֶת-חֻקֹּתַי וַעֲשִׂיתֶם אֹתָם אֲנִי יְהוָה מְקַדִּשְׁכֶם. </a:t>
            </a:r>
            <a:endParaRPr lang="he-IL" sz="2000" b="1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כִּי-אִישׁ אִישׁ אֲשֶׁר יְקַלֵּל אֶת-אָבִיו וְאֶת-אִמּוֹ מוֹת יוּמָת אָבִיו וְאִמּוֹ קִלֵּל דָּמָיו בּוֹ. </a:t>
            </a:r>
            <a:endParaRPr lang="he-IL" sz="2000" dirty="0" smtClean="0">
              <a:solidFill>
                <a:schemeClr val="accent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1143000" y="1143000"/>
            <a:ext cx="457200" cy="31242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76200" y="2438400"/>
            <a:ext cx="990600" cy="533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מולך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200" y="4191000"/>
            <a:ext cx="1447800" cy="609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אוב וידעוני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" y="5638800"/>
            <a:ext cx="1447800" cy="609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מקלל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968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6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כ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696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יִנְאַף אֶת-אֵשֶׁת אִישׁ אֲשֶׁר יִנְאַף אֶת-אֵשֶׁת רֵעֵהוּ מוֹת-יוּמַת הַנֹּאֵף וְהַנֹּאָפֶת.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יִשְׁכַּב אֶת-אֵשֶׁת אָבִיו עֶרְוַת אָבִיו גִּלָּה מוֹת-יוּמְתוּ שְׁנֵיהֶם דְּמֵיהֶם בָּם.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יִשְׁכַּב אֶת-כַּלָּתוֹ מוֹת יוּמְתוּ שְׁנֵיהֶם תֶּבֶל עָשׂוּ דְּמֵיהֶם בָּם.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יִשְׁכַּב אֶת-זָכָר מִשְׁכְּבֵי אִשָּׁה תּוֹעֵבָה עָשׂוּ שְׁנֵיהֶם מוֹת יוּמָתוּ דְּמֵיהֶם בָּם.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יִקַּח אֶת-אִשָּׁה וְאֶת-אִמָּהּ זִמָּה הִוא בָּאֵשׁ יִשְׂרְפוּ אֹתוֹ וְאֶתְהֶן וְלֹא-תִהְיֶה זִמָּה בְּתוֹכְכֶם.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יִתֵּן שְׁכָבְתּוֹ בִּבְהֵמָה מוֹת יוּמָת וְאֶת-הַבְּהֵמָה תַּהֲרֹגוּ.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וְאִשָּׁה אֲשֶׁר תִּקְרַב אֶל-כָּל-בְּהֵמָה לְרִבְעָה אֹתָהּ וְהָרַגְתָּ אֶת-הָאִשָּׁה וְאֶת-הַבְּהֵמָה מוֹת יוּמָתוּ דְּמֵיהֶם בָּם.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אֲשֶׁר-יִקַּח אֶת-אֲחֹתוֹ בַּת-אָבִיו אוֹ בַת-אִמּוֹ וְרָאָה אֶת-עֶרְוָתָהּ וְהִיא-תִרְאֶה אֶת-עֶרְוָתוֹ חֶסֶד הוּא וְנִכְרְתוּ לְעֵינֵי בְּנֵי עַמָּם עֶרְוַת אֲחֹתוֹ גִּלָּה עֲו‍ֹנוֹ יִשָּׂא.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אֲשֶׁר-יִשְׁכַּב אֶת-אִשָּׁה דָּוָה וְגִלָּה אֶת-עֶרְוָתָהּ אֶת-מְקֹרָהּ הֶעֱרָה וְהִוא גִּלְּתָה אֶת-מְקוֹר דָּמֶיהָ וְנִכְרְתוּ שְׁנֵיהֶם מִקֶּרֶב עַמָּם.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וְעֶרְוַת אֲחוֹת אִמְּךָ וַאֲחוֹת אָבִיךָ לֹא תְגַלֵּה כִּי אֶת-שְׁאֵרוֹ הֶעֱרָה עֲו‍ֹנָם יִשָּׂאוּ.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יִשְׁכַּב אֶת-דֹּדָתוֹ עֶרְוַת דֹּדוֹ גִּלָּה חֶטְאָם יִשָּׂאוּ עֲרִירִים יָמֻתוּ. </a:t>
            </a:r>
            <a:endParaRPr lang="he-IL" sz="2000" dirty="0" smtClean="0">
              <a:solidFill>
                <a:schemeClr val="accent1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אֲשֶׁר יִקַּח אֶת-אֵשֶׁת אָחִיו נִדָּה הִוא עֶרְוַת אָחִיו גִּלָּה עֲרִירִים יִהְיוּ. </a:t>
            </a:r>
          </a:p>
        </p:txBody>
      </p:sp>
      <p:sp>
        <p:nvSpPr>
          <p:cNvPr id="4" name="Left Brace 3"/>
          <p:cNvSpPr/>
          <p:nvPr/>
        </p:nvSpPr>
        <p:spPr>
          <a:xfrm>
            <a:off x="914398" y="914400"/>
            <a:ext cx="838201" cy="58674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 flipH="1">
            <a:off x="-2" y="3467100"/>
            <a:ext cx="1066801" cy="76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עריות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151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86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כ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696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וּשְׁמַרְתֶּם אֶת-כָּל-חֻקֹּתַי </a:t>
            </a:r>
            <a:r>
              <a:rPr lang="he-IL" sz="2000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וְאֶת-כָּל-מִשְׁפָּטַי וַעֲשִׂיתֶם אֹתָם וְלֹא-תָקִיא אֶתְכֶם הָאָרֶץ אֲשֶׁר אֲנִי מֵבִיא אֶתְכֶם שָׁמָּה לָשֶׁבֶת בָּהּ. </a:t>
            </a:r>
            <a:endParaRPr lang="he-IL" sz="2000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וְלֹא תֵלְכוּ בְּחֻקֹּת הַגּוֹי אֲשֶׁר-אֲנִי מְשַׁלֵּחַ מִפְּנֵיכֶם כִּי אֶת-כָּל-אֵלֶּה עָשׂוּ וָאָקֻץ בָּם. </a:t>
            </a:r>
            <a:endParaRPr lang="he-IL" sz="2000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וָאֹמַר לָכֶם אַתֶּם תִּירְשׁוּ אֶת-אַדְמָתָם וַאֲנִי אֶתְּנֶנָּה לָכֶם לָרֶשֶׁת אֹתָהּ אֶרֶץ זָבַת חָלָב וּדְבָשׁ אֲנִי יְהוָה אֱלֹהֵיכֶם אֲשֶׁר-הִבְדַּלְתִּי אֶתְכֶם מִן-הָעַמִּים. </a:t>
            </a:r>
            <a:endParaRPr lang="he-IL" sz="2000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וְהִבְדַּלְתֶּם בֵּין-הַבְּהֵמָה הַטְּהֹרָה לַטְּמֵאָה וּבֵין-הָעוֹף הַטָּמֵא לַטָּהֹר וְלֹא-תְשַׁקְּצוּ אֶת-נַפְשֹׁתֵיכֶם בַּבְּהֵמָה וּבָעוֹף וּבְכֹל אֲשֶׁר תִּרְמֹשׂ הָאֲדָמָה אֲשֶׁר-הִבְדַּלְתִּי לָכֶם לְטַמֵּא. </a:t>
            </a:r>
            <a:endParaRPr lang="he-IL" sz="2000" dirty="0" smtClean="0">
              <a:solidFill>
                <a:schemeClr val="accent3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וִהְיִיתֶם לִי קְדֹשִׁים </a:t>
            </a:r>
            <a:r>
              <a:rPr lang="he-IL" sz="2000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כִּי קָדוֹשׁ אֲנִי יְהוָה וָאַבְדִּל אֶתְכֶם מִן-הָעַמִּים לִהְיוֹת לִי. </a:t>
            </a:r>
            <a:endParaRPr lang="he-IL" sz="2000" dirty="0" smtClean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וְאִישׁ אוֹ-אִשָּׁה כִּי-יִהְיֶה בָהֶם אוֹב אוֹ יִדְּעֹנִי מוֹת יוּמָתוּ בָּאֶבֶן יִרְגְּמוּ אֹתָם דְּמֵיהֶם בָּם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3962400"/>
            <a:ext cx="1447800" cy="609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latin typeface="David" pitchFamily="34" charset="-79"/>
                <a:cs typeface="David" pitchFamily="34" charset="-79"/>
              </a:rPr>
              <a:t>אוב וידעוני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702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Chiastic Structure of Vayikra 20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467225"/>
              </p:ext>
            </p:extLst>
          </p:nvPr>
        </p:nvGraphicFramePr>
        <p:xfrm>
          <a:off x="381000" y="1158240"/>
          <a:ext cx="8458201" cy="5394960"/>
        </p:xfrm>
        <a:graphic>
          <a:graphicData uri="http://schemas.openxmlformats.org/drawingml/2006/table">
            <a:tbl>
              <a:tblPr firstRow="1" firstCol="1" bandRow="1"/>
              <a:tblGrid>
                <a:gridCol w="1066801"/>
                <a:gridCol w="1447800"/>
                <a:gridCol w="5943600"/>
              </a:tblGrid>
              <a:tr h="244948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מות יומת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כרת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א-ה – מולך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74">
                <a:tc vMerge="1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Calibri"/>
                          <a:ea typeface="Calibri"/>
                          <a:cs typeface="Arial"/>
                        </a:rPr>
                        <a:t>כרת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ו- אוב וידעוני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2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</a:t>
                      </a:r>
                      <a:endParaRPr lang="en-US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ז- </a:t>
                      </a:r>
                      <a:r>
                        <a:rPr lang="he-IL" sz="200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וְהִתְקַדִּשְׁתֶּם וִהְיִיתֶם קְדֹשִׁים כִּי אֲנִי יְהוָה אֱלֹהֵיכֶם.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936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ח-</a:t>
                      </a:r>
                      <a:r>
                        <a:rPr lang="he-IL" sz="2000" b="1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וּשְׁמַרְתֶּם אֶת-חֻקֹּתַי וַעֲשִׂיתֶם אֹתָם אֲנִי יְהוָה מְקַדִּשְׁכֶם.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74">
                <a:tc rowSpan="2"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Laws in the middle –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מות יומת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ט- מקלל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1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י-כא – עריות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835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כב-כה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וּשְׁמַרְתֶּם אֶת-כָּל-חֻקֹּתַי וְאֶת-כָּל-מִשְׁפָּטַי... וְהִבְדַּלְתֶּם בֵּין-הַבְּהֵמָה הַטְּהֹרָה לַטְּמֵאָה וּבֵין-הָעוֹף הַטָּמֵא לַטָּהֹר וְלֹא-תְשַׁקְּצוּ אֶת-נַפְשֹׁתֵיכֶם בַּבְּהֵמָה וּבָעוֹף וּבְכֹל אֲשֶׁר תִּרְמֹשׂ הָאֲדָמָה אֲשֶׁר-הִבְדַּלְתִּי לָכֶם לְטַמֵּא.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03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</a:t>
                      </a:r>
                      <a:endParaRPr lang="en-US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כו- </a:t>
                      </a:r>
                      <a:r>
                        <a:rPr lang="he-IL" sz="200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וִהְיִיתֶם לִי קְדֹשִׁים כִּי קָדוֹשׁ אֲנִי יְהוָה וָאַבְדִּל אֶתְכֶם מִן-הָעַמִּים לִהְיוֹת לִי.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7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Calibri"/>
                          <a:ea typeface="Calibri"/>
                          <a:cs typeface="Arial"/>
                        </a:rPr>
                        <a:t>מות יומת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כז – אוב וידעוני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5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יח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וַיְדַבֵּר יְהוָה אֶל-מֹשֶׁה לֵּאמֹר.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דַּבֵּר אֶל-בְּנֵי יִשְׂרָאֵל וְאָמַרְתָּ אֲלֵהֶם אֲנִי יְהוָה אֱלֹהֵיכֶם.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כְּמַעֲשֵׂה אֶרֶץ-מִצְרַיִם אֲשֶׁר יְשַׁבְתֶּם-בָּהּ לֹא תַעֲשׂוּ וּכְמַעֲשֵׂה אֶרֶץ-כְּנַעַן אֲשֶׁר אֲנִי מֵבִיא אֶתְכֶם שָׁמָּה לֹא תַעֲשׂוּ וּבְחֻקֹּתֵיהֶם לֹא תֵלֵכוּ.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אֶת-מִשְׁפָּטַי תַּעֲשׂוּ וְאֶת-חֻקֹּתַי תִּשְׁמְרוּ לָלֶכֶת בָּהֶם אֲנִי יְהוָה אֱלֹהֵיכֶם. </a:t>
            </a:r>
            <a:endParaRPr lang="he-IL" sz="20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וּשְׁמַרְתֶּם אֶת-חֻקֹּתַי וְאֶת-מִשְׁפָּטַי </a:t>
            </a:r>
            <a:r>
              <a:rPr lang="he-IL" sz="20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אֲשֶׁר יַעֲשֶׂה אֹתָם הָאָדָם וָחַי בָּהֶם אֲנִי </a:t>
            </a:r>
            <a:r>
              <a:rPr lang="he-IL" sz="20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יְהוָה. </a:t>
            </a:r>
          </a:p>
        </p:txBody>
      </p:sp>
    </p:spTree>
    <p:extLst>
      <p:ext uri="{BB962C8B-B14F-4D97-AF65-F5344CB8AC3E}">
        <p14:creationId xmlns:p14="http://schemas.microsoft.com/office/powerpoint/2010/main" val="501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10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אִישׁ אִישׁ אֶל-כָּל-שְׁאֵר בְּשָׂרוֹ לֹא תִקְרְבוּ לְגַלּוֹת עֶרְוָה אֲנִי 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יְהוָה.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אָבִיךָ וְעֶרְוַת אִמְּךָ לֹא תְגַלֵּה אִמְּךָ הִוא לֹא תְגַלֶּה 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עֶרְוָתָהּ.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אֵשֶׁת-אָבִיךָ לֹא תְגַלֵּה עֶרְוַת אָבִיךָ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אֲחוֹתְךָ בַת-אָבִיךָ אוֹ בַת-אִמֶּךָ מוֹלֶדֶת בַּיִת אוֹ מוֹלֶדֶת חוּץ לֹא תְגַלֶּה עֶרְוָתָן. 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בַּת-בִּנְךָ אוֹ בַת-בִּתְּךָ לֹא תְגַלֶּה עֶרְוָתָן כִּי עֶרְוָתְךָ הֵנָּה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בַּת-אֵשֶׁת אָבִיךָ מוֹלֶדֶת אָבִיךָ אֲחוֹתְךָ הִוא לֹא תְגַלֶּה עֶרְוָתָהּ.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אֲחוֹת-אָבִיךָ לֹא תְגַלֵּה שְׁאֵר אָבִיךָ הִוא. 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אֲחוֹת-אִמְּךָ לֹא תְגַלֵּה כִּי-שְׁאֵר אִמְּךָ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אֲחִי-אָבִיךָ לֹא תְגַלֵּה אֶל-אִשְׁתּוֹ לֹא תִקְרָב דֹּדָתְךָ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כַּלָּתְךָ לֹא תְגַלֵּה אֵשֶׁת בִּנְךָ הִוא לֹא תְגַלֶּה עֶרְוָתָהּ.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אֵשֶׁת-אָחִיךָ לֹא תְגַלֵּה עֶרְוַת אָחִיךָ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עֶרְוַת אִשָּׁה וּבִתָּהּ לֹא תְגַלֵּה אֶת-בַּת-בְּנָהּ וְאֶת-בַּת-בִּתָּהּ לֹא תִקַּח לְגַלּוֹת עֶרְוָתָהּ שַׁאֲרָה הֵנָּה זִמָּה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וְאִשָּׁה אֶל-אֲחֹתָהּ לֹא תִקָּח לִצְרֹר לְגַלּוֹת עֶרְוָתָהּ עָלֶיהָ בְּחַיֶּיהָ.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וְאֶל-אִשָּׁה בְּנִדַּת טֻמְאָתָהּ לֹא תִקְרַב לְגַלּוֹת עֶרְוָתָהּ.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וְאֶל-אֵשֶׁת עֲמִיתְךָ לֹא-תִתֵּן שְׁכָבְתְּךָ לְזָרַע לְטָמְאָה-בָהּ.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וּמִזַּרְעֲךָ לֹא-תִתֵּן לְהַעֲבִיר לַמֹּלֶךְ וְלֹא תְחַלֵּל אֶת-שֵׁם אֱלֹהֶיךָ אֲנִי יְהוָה.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וְאֶת-זָכָר לֹא תִשְׁכַּב מִשְׁכְּבֵי אִשָּׁה תּוֹעֵבָה הִוא.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וּבְכָל-בְּהֵמָה לֹא-תִתֵּן שְׁכָבְתְּךָ לְטָמְאָה-בָהּ וְאִשָּׁה לֹא-תַעֲמֹד לִפְנֵי בְהֵמָה לְרִבְעָהּ תֶּבֶל הוּא. </a:t>
            </a:r>
            <a:endParaRPr lang="he-IL" sz="2000" dirty="0" smtClean="0">
              <a:solidFill>
                <a:schemeClr val="accent5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2362200"/>
            <a:ext cx="1828800" cy="1371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עריות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6562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יח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382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אַל-תִּטַּמְּאוּ בְּכָל-אֵלֶּה כִּי בְכָל-אֵלֶּה נִטְמְאוּ הַגּוֹיִם אֲשֶׁר-אֲנִי מְשַׁלֵּחַ מִפְּנֵיכֶם.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וַתִּטְמָא הָאָרֶץ וָאֶפְקֹד עֲו‍ֹנָהּ עָלֶיהָ וַתָּקִא הָאָרֶץ אֶת-יֹשְׁבֶיהָ.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וּשְׁמַרְתֶּם אַתֶּם אֶת-חֻקֹּתַי וְאֶת-מִשְׁפָּטַי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וְלֹא תַעֲשׂוּ מִכֹּל הַתּוֹעֵבֹת הָאֵלֶּה הָאֶזְרָח וְהַגֵּר הַגָּר בְּתוֹכְכֶם.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אֶת-כָּל-הַתּוֹעֵבֹת הָאֵל עָשׂוּ אַנְשֵׁי-הָאָרֶץ אֲשֶׁר לִפְנֵיכֶם וַתִּטְמָא הָאָרֶץ.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וְלֹא-תָקִיא הָאָרֶץ אֶתְכֶם בְּטַמַּאֲכֶם אֹתָהּ כַּאֲשֶׁר קָאָה אֶת-הַגּוֹי אֲשֶׁר לִפְנֵיכֶם.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כָּל-אֲשֶׁר יַעֲשֶׂה מִכֹּל הַתּוֹעֵבֹת הָאֵלֶּה וְנִכְרְתוּ הַנְּפָשׁוֹת הָעֹשֹׂת מִקֶּרֶב עַמָּם. </a:t>
            </a:r>
            <a:endParaRPr lang="he-IL" sz="2000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וּשְׁמַרְתֶּם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אֶת-מִשְׁמַרְתִּי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לְבִלְתִּי עֲשׂוֹת מֵחֻקּוֹת הַתּוֹעֵבֹת אֲשֶׁר נַעֲשׂוּ לִפְנֵיכֶם וְלֹא תִטַּמְּאוּ בָּהֶם אֲנִי יְהוָה אֱלֹהֵיכֶם</a:t>
            </a:r>
            <a:r>
              <a:rPr lang="he-IL" sz="20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.</a:t>
            </a:r>
            <a: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he-IL" sz="20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</a:br>
            <a:endParaRPr lang="he-IL" sz="2000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519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Chiastic Structure of Vayikra 20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450111"/>
              </p:ext>
            </p:extLst>
          </p:nvPr>
        </p:nvGraphicFramePr>
        <p:xfrm>
          <a:off x="228600" y="990601"/>
          <a:ext cx="8686799" cy="5867989"/>
        </p:xfrm>
        <a:graphic>
          <a:graphicData uri="http://schemas.openxmlformats.org/drawingml/2006/table">
            <a:tbl>
              <a:tblPr firstRow="1" firstCol="1" bandRow="1"/>
              <a:tblGrid>
                <a:gridCol w="325755"/>
                <a:gridCol w="360045"/>
                <a:gridCol w="685800"/>
                <a:gridCol w="4343400"/>
                <a:gridCol w="533400"/>
                <a:gridCol w="2438399"/>
              </a:tblGrid>
              <a:tr h="353302">
                <a:tc gridSpan="4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r>
                        <a:rPr lang="he-IL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פרק </a:t>
                      </a: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effectLst/>
                          <a:latin typeface="+mn-lt"/>
                          <a:ea typeface="Calibri"/>
                          <a:cs typeface="+mn-cs"/>
                        </a:rPr>
                        <a:t>פרק יח</a:t>
                      </a:r>
                      <a:endParaRPr lang="en-US" sz="20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26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מות יומת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כרת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א-ה – מולך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4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כרת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ו- אוב וידעוני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8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B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ז-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וְהִתְקַדִּשְׁתֶּם וִהְיִיתֶם קְדֹשִׁים כִּי אֲנִי יְהוָה אֱלֹהֵיכֶם.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8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C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ח-</a:t>
                      </a:r>
                      <a:r>
                        <a:rPr lang="he-IL" sz="2000" b="1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וּשְׁמַרְתֶּם אֶת-חֻקֹּתַי וַעֲשִׂיתֶם אֹתָם אֲנִי יְהוָה מְקַדִּשְׁכֶם.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א-ה – </a:t>
                      </a:r>
                      <a:r>
                        <a:rPr lang="he-IL" sz="20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וּשְׁמַרְתֶּם אֶת-חֻקֹּתַי וְאֶת-מִשְׁפָּטַי.</a:t>
                      </a:r>
                      <a:endParaRPr lang="en-US" sz="20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48">
                <a:tc rowSpan="2"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Laws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+mn-lt"/>
                          <a:ea typeface="Calibri"/>
                          <a:cs typeface="+mn-cs"/>
                        </a:rPr>
                        <a:t>מות יומת</a:t>
                      </a:r>
                      <a:endParaRPr lang="en-US" sz="20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ט- מקלל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945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י-כא – עריות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effectLst/>
                          <a:latin typeface="+mn-lt"/>
                          <a:ea typeface="Calibri"/>
                          <a:cs typeface="+mn-cs"/>
                        </a:rPr>
                        <a:t>כרת</a:t>
                      </a:r>
                      <a:endParaRPr lang="en-US" sz="20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ו-כג – עריות</a:t>
                      </a:r>
                      <a:endParaRPr lang="en-US" sz="2000" dirty="0" smtClean="0">
                        <a:solidFill>
                          <a:schemeClr val="accent2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838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C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כב-כה-</a:t>
                      </a:r>
                      <a:r>
                        <a:rPr lang="he-IL" sz="2000" dirty="0" smtClean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וּשְׁמַרְתֶּם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אֶת-כָּל-חֻקֹּתַי וְאֶת-כָּל-מִשְׁפָּטַי... וְהִבְדַּלְתֶּם בֵּין-הַבְּהֵמָה הַטְּהֹרָה </a:t>
                      </a:r>
                      <a:r>
                        <a:rPr lang="he-IL" sz="2000" dirty="0" smtClean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לַטְּמֵאָה...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כד-ל</a:t>
                      </a:r>
                      <a:r>
                        <a:rPr lang="he-IL" sz="20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- וּשְׁמַרְתֶּם אֶת-מִשְׁמַרְתִּי </a:t>
                      </a:r>
                      <a:endParaRPr lang="en-US" sz="20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+</a:t>
                      </a:r>
                      <a:r>
                        <a:rPr lang="he-IL" sz="2000" baseline="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he-IL" sz="20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השלכות </a:t>
                      </a: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8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B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כו- 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וִהְיִיתֶם לִי קְדֹשִׁים כִּי קָדוֹשׁ אֲנִי יְהוָה וָאַבְדִּל אֶתְכֶם מִן-הָעַמִּים לִהְיוֹת לִי.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8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מות יומת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C0504D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כז – אוב וידעוני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568" marR="435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02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7969</TotalTime>
  <Words>1129</Words>
  <Application>Microsoft Office PowerPoint</Application>
  <PresentationFormat>On-screen Show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ויקרא</vt:lpstr>
      <vt:lpstr>ויקרא כ</vt:lpstr>
      <vt:lpstr>ויקרא כ</vt:lpstr>
      <vt:lpstr>ויקרא כ</vt:lpstr>
      <vt:lpstr>Chiastic Structure of Vayikra 20</vt:lpstr>
      <vt:lpstr>ויקרא יח</vt:lpstr>
      <vt:lpstr>PowerPoint Presentation</vt:lpstr>
      <vt:lpstr>ויקרא יח</vt:lpstr>
      <vt:lpstr>Chiastic Structure of Vayikra 20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328</cp:revision>
  <dcterms:created xsi:type="dcterms:W3CDTF">2006-08-16T00:00:00Z</dcterms:created>
  <dcterms:modified xsi:type="dcterms:W3CDTF">2013-09-17T18:19:56Z</dcterms:modified>
</cp:coreProperties>
</file>